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868680"/>
            <a:ext cx="914400" cy="9144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21031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 &amp; M Ledger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306324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i="1" dirty="0">
                <a:solidFill>
                  <a:srgbClr val="D6A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Started Guide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97764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CAD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easy steps from a bank statement to CRA-ready books.</a:t>
            </a:r>
            <a:endParaRPr lang="en-US" sz="17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CAD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bookkeeping, built by a CPA — and your books never leave your computer.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598932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F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jandmtaxaccounting.com   ·   works in Chrome or Edge on any computer   ·   free plan, no card needed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guide covers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steps in order the first time — after that, steps 5 to 8 are your monthly routine.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9584" cy="4114800"/>
          </a:xfrm>
          <a:prstGeom prst="roundRect">
            <a:avLst>
              <a:gd name="adj" fmla="val 3109"/>
            </a:avLst>
          </a:prstGeom>
          <a:solidFill>
            <a:srgbClr val="F5F7F8"/>
          </a:solidFill>
          <a:ln w="12700">
            <a:solidFill>
              <a:srgbClr val="E3E0D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96596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up (once, ~15 minutes)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0175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Create your free account</a:t>
            </a:r>
            <a:endParaRPr lang="en-US" sz="135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Company settings</a:t>
            </a:r>
            <a:endParaRPr lang="en-US" sz="135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Connect a company folder</a:t>
            </a:r>
            <a:endParaRPr lang="en-US" sz="135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Opening balances (existing companies)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34256" y="1691640"/>
            <a:ext cx="3529584" cy="4114800"/>
          </a:xfrm>
          <a:prstGeom prst="roundRect">
            <a:avLst>
              <a:gd name="adj" fmla="val 3109"/>
            </a:avLst>
          </a:prstGeom>
          <a:solidFill>
            <a:srgbClr val="E9F4F3"/>
          </a:solidFill>
          <a:ln w="19050">
            <a:solidFill>
              <a:srgbClr val="1F8A8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08576" y="196596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routine (minutes a week)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4608576" y="2743200"/>
            <a:ext cx="30175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Import a bank statement</a:t>
            </a:r>
            <a:endParaRPr lang="en-US" sz="135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Categorize with AI, approve yourself</a:t>
            </a:r>
            <a:endParaRPr lang="en-US" sz="135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Send invoices &amp; record payments</a:t>
            </a:r>
            <a:endParaRPr lang="en-US" sz="135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Reconcile the month with AI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119872" y="1691640"/>
            <a:ext cx="3529584" cy="4114800"/>
          </a:xfrm>
          <a:prstGeom prst="roundRect">
            <a:avLst>
              <a:gd name="adj" fmla="val 3109"/>
            </a:avLst>
          </a:prstGeom>
          <a:solidFill>
            <a:srgbClr val="F5F7F8"/>
          </a:solidFill>
          <a:ln w="12700">
            <a:solidFill>
              <a:srgbClr val="E3E0D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394192" y="196596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Filing season (mostly automatic)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394192" y="2743200"/>
            <a:ext cx="30175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Reports, HST &amp; CRA deadlines</a:t>
            </a:r>
            <a:endParaRPr lang="en-US" sz="135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Year-end handoff to your accountant</a:t>
            </a:r>
            <a:endParaRPr lang="en-US" sz="135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 Where to get help</a:t>
            </a:r>
            <a:endParaRPr lang="en-US" sz="135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 Plans &amp; pricing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48640" y="6035040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F9F1E3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603504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 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can’t break anything: the app takes automatic restore points, and nothing the AI suggests enters your books until you approve it.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777240" cy="777240"/>
          </a:xfrm>
          <a:prstGeom prst="ellipse">
            <a:avLst/>
          </a:prstGeom>
          <a:solidFill>
            <a:srgbClr val="D6A75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389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402336"/>
            <a:ext cx="9262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your free account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950976"/>
            <a:ext cx="9262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minutes, no credit card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10771632" y="411480"/>
            <a:ext cx="822960" cy="822960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771632" y="39319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640080" y="175564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17556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170992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jandmtaxaccounting.com and click Sign In (or Tools → Start free).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210312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the Free plan — it is the complete bookkeeping app. Paid plans only add more AI.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280720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28072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276148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your email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and, if you have one, a promo code.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315468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JMTRIAL30 gives 30 days of the full AI (Standard plan) free — when it ends you simply land back on Free.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385876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38587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381304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the 8-digit code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from the email you receive.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420624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 take a minute — check your junk folder. If you click Resend, use the code from the NEWEST email only.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491032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0080" y="49103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486460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You’re in.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app opens with an empty company ready to set up.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548640" y="5989320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F9F1E3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22960" y="598932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 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password exists to forget or to steal — every sign-in uses a fresh one-time code sent to your email.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777240" cy="777240"/>
          </a:xfrm>
          <a:prstGeom prst="ellipse">
            <a:avLst/>
          </a:prstGeom>
          <a:solidFill>
            <a:srgbClr val="D6A75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389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402336"/>
            <a:ext cx="9262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up the company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950976"/>
            <a:ext cx="9262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screen powers the tax math, deadlines and reports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10771632" y="411480"/>
            <a:ext cx="822960" cy="822960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771632" y="39319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⚙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640080" y="1554480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15544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150876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Settings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(the ⚙ button at the top right of any screen).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2414016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241401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2368296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name &amp; details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name, address, business number.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2761488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flow onto your invoices and reports automatically.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3273552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32735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3227832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 year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pick the start date; the end fills in 12 months later by itself.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3621024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CRA deadline (T2, HST, T4, T5) is computed from this.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40080" y="413308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0080" y="4133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234440" y="408736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HST / GST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registered or not, Traditional or Quick Method, filing frequency.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448056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registered yet? Choose “Not registered” and no tax is collected or claimed anywhere.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40080" y="4992624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080" y="49926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234440" y="4946904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customers pay you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your e-Transfer email and/or card payment link.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1234440" y="5340096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appear in a “How to pay” box on every unpaid invoice.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548640" y="5989320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F9F1E3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22960" y="598932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 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Unsure about the HST method? The HST screen shows both methods side by side with your real numbers — you can compare before you decide.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777240" cy="777240"/>
          </a:xfrm>
          <a:prstGeom prst="ellipse">
            <a:avLst/>
          </a:prstGeom>
          <a:solidFill>
            <a:srgbClr val="D6A75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389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402336"/>
            <a:ext cx="9262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 a company folder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950976"/>
            <a:ext cx="9262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books a real home on YOUR computer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10771632" y="411480"/>
            <a:ext cx="822960" cy="822960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771632" y="39319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▣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640080" y="180136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18013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175564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Settings, find “Where the books are kept”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click Connect a company folder.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214884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in Chrome and Edge. Create a new empty folder when asked — e.g. “Acme Books”.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299008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2990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294436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Allow access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when the browser asks.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333756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can only ever see the one folder you picked — nothing else on your computer.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17880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41788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413308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 — from now on every change saves there too.</a:t>
            </a:r>
            <a:pPr indent="0" marL="0">
              <a:buNone/>
            </a:pP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452628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you’ll find books.json (the books), history/ (automatic restore points) and documents/ (a home for statements &amp; receipts).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5029200"/>
            <a:ext cx="11091672" cy="777240"/>
          </a:xfrm>
          <a:prstGeom prst="roundRect">
            <a:avLst>
              <a:gd name="adj" fmla="val 11765"/>
            </a:avLst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2960" y="502920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matters:  </a:t>
            </a:r>
            <a:pPr indent="0" marL="0">
              <a:buNone/>
            </a:pPr>
            <a:r>
              <a:rPr lang="en-US" sz="13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books live in this folder on your computer — never on our servers. Put the folder inside OneDrive, Dropbox or Google Drive and it backs itself up and follows you between computers.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48640" y="5989320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F9F1E3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22960" y="598932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 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Skipped this step? The app still works — books stay in the browser. But the folder gives you restore points and real backups. Connect it when ready; nothing is lost.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777240" cy="777240"/>
          </a:xfrm>
          <a:prstGeom prst="ellipse">
            <a:avLst/>
          </a:prstGeom>
          <a:solidFill>
            <a:srgbClr val="D6A75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389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402336"/>
            <a:ext cx="9262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Opening balances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950976"/>
            <a:ext cx="9262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for companies with prior-year history — new companies skip this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10771632" y="411480"/>
            <a:ext cx="822960" cy="822960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771632" y="39319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640080" y="180136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18013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175564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Opening Trial Balance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(sidebar → Assets &amp; Year-End).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303580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0358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299008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the closing balances from last year-end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or paste the whole trial balance from Excel.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338328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balances, receivables, equipment, HST owing, shareholder loan, retained earnings.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27024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42702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422452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“difference” line reads $0.00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before moving on.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461772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balanced opening TB means this year starts from truth. Your accountant’s year-end package has these numbers.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5989320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F9F1E3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2960" y="598932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 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Brand-new corporation? Skip this entirely — your first bank deposit is the beginning of the story.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777240" cy="777240"/>
          </a:xfrm>
          <a:prstGeom prst="ellipse">
            <a:avLst/>
          </a:prstGeom>
          <a:solidFill>
            <a:srgbClr val="D6A75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389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402336"/>
            <a:ext cx="9262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Import a bank statement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950976"/>
            <a:ext cx="9262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heart of the routine — do this monthly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10771632" y="411480"/>
            <a:ext cx="822960" cy="822960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771632" y="39319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640080" y="175564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17556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170992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last month’s statement from your bank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CSV or Excel is best; PDF works too.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280720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28072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276148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Import Bank / Card Statement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(sidebar, or the button on the Transactions screen).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40080" y="385876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38587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234440" y="381304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column preview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press Import.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420624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finds the date, description and amount columns by itself — you just confirm. Duplicates from overlapping statements are caught automatically.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40080" y="491032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" y="49103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234440" y="486460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for the credit card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same steps, signs handled for you.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234440" y="525780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also simply copy rows in Excel and use Paste from Excel.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5989320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F9F1E3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22960" y="598932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 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the SAME account with overlapping dates any time — already-imported rows are skipped and reported, never doubled.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777240" cy="777240"/>
          </a:xfrm>
          <a:prstGeom prst="ellipse">
            <a:avLst/>
          </a:prstGeom>
          <a:solidFill>
            <a:srgbClr val="D6A75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389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402336"/>
            <a:ext cx="9262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Categorize — AI drafts, you approve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950976"/>
            <a:ext cx="9262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transactions become books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10771632" y="411480"/>
            <a:ext cx="822960" cy="822960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771632" y="39319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640080" y="180136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18013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175564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AI Categorize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the Transactions screen.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214884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uncategorized transaction gets a suggested category — Hydro bill → Utilities, gas station → Vehicle.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03580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30358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299008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suggestions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right on the transaction list.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338328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is final until you approve. Fix any suggestion with the dropdown — the AI learns nothing about you it shouldn’t.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27024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42702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422452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ask in plain English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✦ Ask AI button, bottom right.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461772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“Categorize the Rogers bills as Telephone” or “how much did I spend on fuel?” — drafts appear on screen, marked “not in your books until you post it”.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5074920"/>
            <a:ext cx="11091672" cy="731520"/>
          </a:xfrm>
          <a:prstGeom prst="roundRect">
            <a:avLst>
              <a:gd name="adj" fmla="val 12500"/>
            </a:avLst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2960" y="507492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golden rule:  </a:t>
            </a:r>
            <a:pPr indent="0" marL="0">
              <a:buNone/>
            </a:pPr>
            <a:r>
              <a:rPr lang="en-US" sz="13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can only ever prepare drafts. It cannot post, change or delete anything. Every entry in your books was approved by a human — you.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48640" y="5989320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F9F1E3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22960" y="598932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 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Double-entry happens automatically behind every category — debits, credits and HST split correctly without you ever seeing a journal.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777240" cy="777240"/>
          </a:xfrm>
          <a:prstGeom prst="ellipse">
            <a:avLst/>
          </a:prstGeom>
          <a:solidFill>
            <a:srgbClr val="D6A75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389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402336"/>
            <a:ext cx="9262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Send invoices &amp; record payments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950976"/>
            <a:ext cx="9262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Branded invoices with payment links built in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10771632" y="411480"/>
            <a:ext cx="822960" cy="822960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771632" y="39319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640080" y="175564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17556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170992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Invoices → New Invoice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customer, description, amount; HST adds itself.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210312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logo, colours and payment details come from Settings.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280720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28072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276148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it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by email, WhatsApp, or print to PDF.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315468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unpaid invoice carries a “How to pay” box: your e-Transfer address and card link.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385876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38587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381304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money arrives, link the deposit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import the statement, click the deposit, pick the invoice.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420624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moves to paid / part-paid by itself; overdue invoices flag themselves from the due date.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491032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0080" y="49103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486460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who owes you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A/R aging report, any time.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234440" y="525780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/ 30 / 60 / 90+ by customer, plus printable customer statements.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548640" y="5989320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F9F1E3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22960" y="598932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 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E-Transfer is free; the card link costs card fees — the invoice shows e-Transfer first for exactly that reason.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777240" cy="777240"/>
          </a:xfrm>
          <a:prstGeom prst="ellipse">
            <a:avLst/>
          </a:prstGeom>
          <a:solidFill>
            <a:srgbClr val="D6A75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389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402336"/>
            <a:ext cx="9262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Reconcile the month with AI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950976"/>
            <a:ext cx="9262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minutes that catches every mistake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10771632" y="411480"/>
            <a:ext cx="822960" cy="822960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771632" y="39319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640080" y="180136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18013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175564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AI Reconciliation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drop in the month’s bank statement.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214884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matches it against your books line by line: matched, missing and extra — all named.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03580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30358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299008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the differences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missing entries arrive as ready-made drafts.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338328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each draft and the books tie to the bank to the penny.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27024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42702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422452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the same with CRA statements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HST, payroll or corporate tax statements of account.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461772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the statement from CRA My Business Account and see exactly where your balance and theirs differ.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5989320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F9F1E3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2960" y="598932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 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reconciled month is a closed month — year-end becomes a formality instead of an archaeology dig.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777240" cy="777240"/>
          </a:xfrm>
          <a:prstGeom prst="ellipse">
            <a:avLst/>
          </a:prstGeom>
          <a:solidFill>
            <a:srgbClr val="D6A75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389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402336"/>
            <a:ext cx="9262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Reports, HST &amp; CRA deadlines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950976"/>
            <a:ext cx="9262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computed live from one engine — reports can never disagree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10771632" y="411480"/>
            <a:ext cx="822960" cy="822960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771632" y="39319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⚑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640080" y="175564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17556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170992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tab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P&amp;L, Balance Sheet, Trial Balance, General Ledger, HST.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210312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live, all fiscal-year aware. Export the whole package to Excel with one click.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280720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28072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276148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HST screen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your return figures, ready to file.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315468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and Quick Method shown with the full calculation trail, refunds handled correctly.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385876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38587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381304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deadlines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T2, tax balance, HST, T4, T5.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420624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Computed from your fiscal year and counting down. Colour-coded so nothing sneaks up on you.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491032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0080" y="49103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486460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AI for a second pair of eyes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“AI Review” reads the books and flags anomalies.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234440" y="525780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Advisory only: it changes nothing, it just tells you what a reviewer would ask.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548640" y="5989320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F9F1E3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22960" y="598932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 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number on every report traces to transactions you approved — click through the General Ledger to see any figure’s history.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777240" cy="777240"/>
          </a:xfrm>
          <a:prstGeom prst="ellipse">
            <a:avLst/>
          </a:prstGeom>
          <a:solidFill>
            <a:srgbClr val="D6A75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389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402336"/>
            <a:ext cx="9262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Year-end handoff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950976"/>
            <a:ext cx="9262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folder IS the deliverable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10771632" y="411480"/>
            <a:ext cx="822960" cy="822960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771632" y="39319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▣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640080" y="175564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17556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170992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Reconcile the final month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(step 8) and glance at the control checks.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210312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runs its own internal controls — debits = credits, A/R ties to invoices, HST ties to the ledger.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280720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28072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276148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Zip your company folder and send it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books, restore history and every receipt in one place.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315468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Settings shows the exact handoff instructions with your accountant’s email.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385876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38587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381304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accountant gets GIFI-ready books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T2 mapping is already done.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420624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books in = a smaller year-end bill and no January reconstruction project.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4910328"/>
            <a:ext cx="402336" cy="402336"/>
          </a:xfrm>
          <a:prstGeom prst="ellipse">
            <a:avLst/>
          </a:prstGeom>
          <a:solidFill>
            <a:srgbClr val="E9F4F3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0080" y="49103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4864608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let J &amp; M take it from there</a:t>
            </a:r>
            <a:pPr indent="0" marL="0">
              <a:buNone/>
            </a:pPr>
            <a:r>
              <a:rPr lang="en-US" sz="15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corporate tax is what we do.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234440" y="5257800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6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books you kept all year drop straight into our T2 workflow.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548640" y="5989320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F9F1E3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22960" y="598932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 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to install, nothing to export from a cloud, nothing held hostage — the folder on your computer is the complete record.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F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you get stuck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603504" cy="603504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44475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8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980" dirty="0"/>
          </a:p>
        </p:txBody>
      </p:sp>
      <p:sp>
        <p:nvSpPr>
          <p:cNvPr id="5" name="Text 3"/>
          <p:cNvSpPr txBox="1"/>
          <p:nvPr/>
        </p:nvSpPr>
        <p:spPr>
          <a:xfrm>
            <a:off x="1325880" y="1463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? button (bottom right)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847088"/>
            <a:ext cx="4709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built-in guide for every screen, plus a guided tour of the whole app — take it any time from Help &amp; Tour.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17920" y="1463040"/>
            <a:ext cx="603504" cy="603504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0" y="144475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8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</a:t>
            </a:r>
            <a:endParaRPr lang="en-US" sz="1980" dirty="0"/>
          </a:p>
        </p:txBody>
      </p:sp>
      <p:sp>
        <p:nvSpPr>
          <p:cNvPr id="9" name="Text 7"/>
          <p:cNvSpPr txBox="1"/>
          <p:nvPr/>
        </p:nvSpPr>
        <p:spPr>
          <a:xfrm>
            <a:off x="6995160" y="1463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AI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995160" y="1847088"/>
            <a:ext cx="4709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the question the way you’d ask a bookkeeper: “why doesn’t my bank balance match?” It answers from YOUR books.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603504" cy="603504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48640" y="373075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8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80" dirty="0"/>
          </a:p>
        </p:txBody>
      </p:sp>
      <p:sp>
        <p:nvSpPr>
          <p:cNvPr id="13" name="Text 11"/>
          <p:cNvSpPr txBox="1"/>
          <p:nvPr/>
        </p:nvSpPr>
        <p:spPr>
          <a:xfrm>
            <a:off x="1325880" y="3749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Restore Points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4133088"/>
            <a:ext cx="4709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Settings → Restore Points rewinds the books to any earlier moment. Automatic — you never have to remember to make one.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3749040"/>
            <a:ext cx="603504" cy="603504"/>
          </a:xfrm>
          <a:prstGeom prst="ellipse">
            <a:avLst/>
          </a:prstGeom>
          <a:solidFill>
            <a:srgbClr val="E9F4F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217920" y="373075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80" b="1" dirty="0">
                <a:solidFill>
                  <a:srgbClr val="1F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</a:t>
            </a:r>
            <a:endParaRPr lang="en-US" sz="198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3749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human, quickly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4133088"/>
            <a:ext cx="4709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jandmtaxsolutions@gmail.com or call (647) 877-8637 — you’re dealing with the CPA who built it, not a ticket queue.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48640" y="6035040"/>
            <a:ext cx="11091672" cy="658368"/>
          </a:xfrm>
          <a:prstGeom prst="roundRect">
            <a:avLst>
              <a:gd name="adj" fmla="val 13889"/>
            </a:avLst>
          </a:prstGeom>
          <a:solidFill>
            <a:srgbClr val="F9F1E3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2960" y="603504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 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Didn’t get your sign-in code? Check junk mail, then use </a:t>
            </a:r>
            <a:pPr indent="0" marL="0">
              <a:buNone/>
            </a:pPr>
            <a:r>
              <a:rPr lang="en-US" sz="1250" b="1" dirty="0">
                <a:solidFill>
                  <a:srgbClr val="0B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Resend code</a:t>
            </a:r>
            <a:pPr indent="0" marL="0">
              <a:buNone/>
            </a:pPr>
            <a:r>
              <a:rPr lang="en-US" sz="1250" dirty="0">
                <a:solidFill>
                  <a:srgbClr val="2B3A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and always use the code from the newest email.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F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Plans — the books are free forever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F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plans change one thing: how much AI help you get each month. CAD, monthly, cancel any time.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51760" cy="2286000"/>
          </a:xfrm>
          <a:prstGeom prst="roundRect">
            <a:avLst>
              <a:gd name="adj" fmla="val 4800"/>
            </a:avLst>
          </a:prstGeom>
          <a:solidFill>
            <a:srgbClr val="13293F"/>
          </a:solidFill>
          <a:ln w="12700">
            <a:solidFill>
              <a:srgbClr val="27455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874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6A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2402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 /mo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78892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C3D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complete app · 10 AI actions/mo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392424" y="1691640"/>
            <a:ext cx="2651760" cy="2286000"/>
          </a:xfrm>
          <a:prstGeom prst="roundRect">
            <a:avLst>
              <a:gd name="adj" fmla="val 4800"/>
            </a:avLst>
          </a:prstGeom>
          <a:solidFill>
            <a:srgbClr val="13293F"/>
          </a:solidFill>
          <a:ln w="12700">
            <a:solidFill>
              <a:srgbClr val="27455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21024" y="1874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6A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Starter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3621024" y="22402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$15 /mo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3621024" y="278892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C3D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AI actions · email support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236208" y="1691640"/>
            <a:ext cx="2651760" cy="2286000"/>
          </a:xfrm>
          <a:prstGeom prst="roundRect">
            <a:avLst>
              <a:gd name="adj" fmla="val 4800"/>
            </a:avLst>
          </a:prstGeom>
          <a:solidFill>
            <a:srgbClr val="1F8A8A"/>
          </a:solidFill>
          <a:ln w="12700">
            <a:solidFill>
              <a:srgbClr val="1F8A8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64808" y="1874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Standard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464808" y="22402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$30 /mo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6464808" y="278892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EAF6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 AI actions · AI reconciliation &amp; categorization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079992" y="1691640"/>
            <a:ext cx="2651760" cy="2286000"/>
          </a:xfrm>
          <a:prstGeom prst="roundRect">
            <a:avLst>
              <a:gd name="adj" fmla="val 4800"/>
            </a:avLst>
          </a:prstGeom>
          <a:solidFill>
            <a:srgbClr val="13293F"/>
          </a:solidFill>
          <a:ln w="12700">
            <a:solidFill>
              <a:srgbClr val="27455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308592" y="1874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6A7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Premium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9308592" y="22402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 /mo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9308592" y="278892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C3D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AI actions · priority CPA support · quarterly check-in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4343400"/>
            <a:ext cx="11091672" cy="731520"/>
          </a:xfrm>
          <a:prstGeom prst="roundRect">
            <a:avLst>
              <a:gd name="adj" fmla="val 12500"/>
            </a:avLst>
          </a:prstGeom>
          <a:solidFill>
            <a:srgbClr val="13293F"/>
          </a:solidFill>
          <a:ln w="12700">
            <a:solidFill>
              <a:srgbClr val="D6A75C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2960" y="434340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6A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trial of everything:  </a:t>
            </a:r>
            <a:pPr indent="0" marL="0">
              <a:buNone/>
            </a:pPr>
            <a:r>
              <a:rPr lang="en-US" sz="1350" dirty="0">
                <a:solidFill>
                  <a:srgbClr val="D6E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in with promo code </a:t>
            </a:r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JMTRIAL30</a:t>
            </a:r>
            <a:pPr indent="0" marL="0">
              <a:buNone/>
            </a:pPr>
            <a:r>
              <a:rPr lang="en-US" sz="1350" dirty="0">
                <a:solidFill>
                  <a:srgbClr val="D6E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30 days of Standard, no card. When it ends, your books simply continue on Free.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54406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now:  </a:t>
            </a:r>
            <a:pPr indent="0" marL="0">
              <a:buNone/>
            </a:pPr>
            <a:r>
              <a:rPr lang="en-US" sz="1700" b="1" dirty="0">
                <a:solidFill>
                  <a:srgbClr val="D6A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jandmtaxaccounting.com/subscribe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FA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 Mulla, CPA · J &amp; M Tax Accounting Solutions Inc. · jandmtaxsolutions@gmail.com · (647) 877-8637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2026-09-04T15:16:37Z</dcterms:created>
  <dcterms:modified xsi:type="dcterms:W3CDTF">2026-09-04T15:16:37Z</dcterms:modified>
</cp:coreProperties>
</file>